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20"/>
  </p:notesMasterIdLst>
  <p:sldIdLst>
    <p:sldId id="256" r:id="rId5"/>
    <p:sldId id="257" r:id="rId6"/>
    <p:sldId id="259" r:id="rId7"/>
    <p:sldId id="260" r:id="rId8"/>
    <p:sldId id="320" r:id="rId9"/>
    <p:sldId id="316" r:id="rId10"/>
    <p:sldId id="319" r:id="rId11"/>
    <p:sldId id="261" r:id="rId12"/>
    <p:sldId id="318" r:id="rId13"/>
    <p:sldId id="286" r:id="rId14"/>
    <p:sldId id="321" r:id="rId15"/>
    <p:sldId id="322" r:id="rId16"/>
    <p:sldId id="315" r:id="rId17"/>
    <p:sldId id="284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4694"/>
  </p:normalViewPr>
  <p:slideViewPr>
    <p:cSldViewPr snapToGrid="0" snapToObjects="1">
      <p:cViewPr>
        <p:scale>
          <a:sx n="155" d="100"/>
          <a:sy n="155" d="100"/>
        </p:scale>
        <p:origin x="10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1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1938829"/>
            <a:ext cx="9354855" cy="2292350"/>
          </a:xfrm>
          <a:prstGeom prst="rect">
            <a:avLst/>
          </a:prstGeo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45BFF713-8DD6-6843-86C3-2D1862E3CA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50FBC-21D2-57A0-083B-AF225C0F1A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1825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ycal.readthedocs.io/en/latest/index.html" TargetMode="External"/><Relationship Id="rId2" Type="http://schemas.openxmlformats.org/officeDocument/2006/relationships/hyperlink" Target="https://github.com/idaholab/BayCa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ooseframework.inl.gov/bison/LWR/validation/Riso_AN3/doc/Riso_AN3.html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FBDF4-D027-5540-A4D0-49BD3CCE6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3446" y="2433099"/>
            <a:ext cx="9354855" cy="2292350"/>
          </a:xfrm>
        </p:spPr>
        <p:txBody>
          <a:bodyPr/>
          <a:lstStyle/>
          <a:p>
            <a:r>
              <a:rPr lang="en-US" dirty="0"/>
              <a:t>Bayesian Model Calibration</a:t>
            </a:r>
          </a:p>
          <a:p>
            <a:pPr>
              <a:spcBef>
                <a:spcPts val="500"/>
              </a:spcBef>
            </a:pPr>
            <a:endParaRPr lang="en-US" sz="24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FA6BA-7AEF-C349-A828-FB83B670B5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264" y="665921"/>
            <a:ext cx="2541981" cy="363508"/>
          </a:xfrm>
        </p:spPr>
        <p:txBody>
          <a:bodyPr/>
          <a:lstStyle/>
          <a:p>
            <a:r>
              <a:rPr lang="en-US" sz="1400" b="0" dirty="0"/>
              <a:t>July 18, 2024</a:t>
            </a:r>
          </a:p>
        </p:txBody>
      </p:sp>
      <p:pic>
        <p:nvPicPr>
          <p:cNvPr id="4" name="Picture 6" descr="raven.gif">
            <a:extLst>
              <a:ext uri="{FF2B5EF4-FFF2-40B4-BE49-F238E27FC236}">
                <a16:creationId xmlns:a16="http://schemas.microsoft.com/office/drawing/2014/main" id="{9671EE10-CE7A-DB25-A232-16223436A0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9074019" y="6408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599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03F7-D091-5B6A-A52B-12AD5469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2EBFE-F953-B61F-A743-4F8934D07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341868"/>
            <a:ext cx="10415649" cy="4351338"/>
          </a:xfrm>
        </p:spPr>
        <p:txBody>
          <a:bodyPr/>
          <a:lstStyle/>
          <a:p>
            <a:r>
              <a:rPr lang="en-US" dirty="0"/>
              <a:t>Challenge 1</a:t>
            </a:r>
          </a:p>
          <a:p>
            <a:pPr lvl="1"/>
            <a:r>
              <a:rPr lang="en-US" dirty="0"/>
              <a:t>Model calibration under uncertainty </a:t>
            </a:r>
          </a:p>
          <a:p>
            <a:endParaRPr lang="en-US" dirty="0"/>
          </a:p>
          <a:p>
            <a:r>
              <a:rPr lang="en-US" dirty="0"/>
              <a:t>Challenge 2</a:t>
            </a:r>
          </a:p>
          <a:p>
            <a:pPr lvl="1"/>
            <a:r>
              <a:rPr lang="en-US" dirty="0"/>
              <a:t>Holistic tool to perform sensitivity analysis, uncertainty quantification and model calibrations</a:t>
            </a:r>
          </a:p>
          <a:p>
            <a:endParaRPr lang="en-US" dirty="0"/>
          </a:p>
          <a:p>
            <a:r>
              <a:rPr lang="en-US" dirty="0"/>
              <a:t>Challenge 3</a:t>
            </a:r>
          </a:p>
          <a:p>
            <a:pPr lvl="1"/>
            <a:r>
              <a:rPr lang="en-US" dirty="0"/>
              <a:t>Computational expensive: requires thousands of simulations </a:t>
            </a:r>
          </a:p>
          <a:p>
            <a:endParaRPr lang="en-US" dirty="0"/>
          </a:p>
          <a:p>
            <a:r>
              <a:rPr lang="en-US" dirty="0"/>
              <a:t>Challenge 4</a:t>
            </a:r>
          </a:p>
          <a:p>
            <a:pPr lvl="1"/>
            <a:r>
              <a:rPr lang="en-US" dirty="0"/>
              <a:t>Slow convergence with high-dimensional input space and output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65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C6BB-E260-F268-0877-0E3E5281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Likelihood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0D1E-0279-D70A-637D-39B39B0B9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186249"/>
            <a:ext cx="10415649" cy="490499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https://github.com/idaholab/BayCal</a:t>
            </a:r>
            <a:endParaRPr lang="en-US" dirty="0"/>
          </a:p>
          <a:p>
            <a:r>
              <a:rPr lang="en-US" dirty="0">
                <a:hlinkClick r:id="rId3"/>
              </a:rPr>
              <a:t>https://baycal.readthedocs.io/en/latest/index.html#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44D6C-C738-C82E-8C7E-4045DD36A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774" y="2016952"/>
            <a:ext cx="5645226" cy="4841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7D4D3-4AC0-D03F-97C2-1FE3BE110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2" y="2688684"/>
            <a:ext cx="5949648" cy="34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CAB2-ED36-866A-BF2B-ED13A929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 (FGR) and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771-4023-6AA4-A6D6-4032677BD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210962"/>
            <a:ext cx="10415649" cy="4880277"/>
          </a:xfrm>
        </p:spPr>
        <p:txBody>
          <a:bodyPr/>
          <a:lstStyle/>
          <a:p>
            <a:r>
              <a:rPr lang="en-US" dirty="0"/>
              <a:t>Swelling, gap pressure build-up, thermal conductivity degradation </a:t>
            </a:r>
          </a:p>
          <a:p>
            <a:r>
              <a:rPr lang="en-US" dirty="0"/>
              <a:t>Significant inherent uncertainties in FGR modeling</a:t>
            </a:r>
          </a:p>
          <a:p>
            <a:r>
              <a:rPr lang="en-US" dirty="0"/>
              <a:t>The FGR model in BISON has 5 input parameters whose uncertainties are only known by “expert opinion”.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11B7F-A7F6-48BD-6137-D53FA496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49" y="2770938"/>
            <a:ext cx="5658192" cy="40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90FF-F507-6AFC-23E6-4BBE7907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C14D-4D2C-93C1-AB55-3D11E5E4C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133616"/>
            <a:ext cx="10415649" cy="4351338"/>
          </a:xfrm>
        </p:spPr>
        <p:txBody>
          <a:bodyPr/>
          <a:lstStyle/>
          <a:p>
            <a:r>
              <a:rPr lang="en-US"/>
              <a:t>Markov Chain Monte Carlo</a:t>
            </a:r>
          </a:p>
          <a:p>
            <a:pPr lvl="1"/>
            <a:r>
              <a:rPr lang="en-US"/>
              <a:t>Metropolis-Hastings algorithm with dimensionality reduction</a:t>
            </a:r>
          </a:p>
          <a:p>
            <a:pPr lvl="1"/>
            <a:r>
              <a:rPr lang="en-US"/>
              <a:t>Adaptive Metropolis algorithm with dimensionality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5381-9413-51A4-41D6-2D9E43FE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1" y="1851691"/>
            <a:ext cx="5915208" cy="424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8994F-1834-969F-63C6-FEA6643A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160" y="1865806"/>
            <a:ext cx="4132197" cy="4095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F42E5-C462-AB24-AD71-9675675D898B}"/>
              </a:ext>
            </a:extLst>
          </p:cNvPr>
          <p:cNvSpPr txBox="1"/>
          <p:nvPr/>
        </p:nvSpPr>
        <p:spPr>
          <a:xfrm>
            <a:off x="618372" y="5985805"/>
            <a:ext cx="1105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Riso</a:t>
            </a:r>
            <a:r>
              <a:rPr lang="en-US"/>
              <a:t> AN3 Benchmark: </a:t>
            </a:r>
            <a:r>
              <a:rPr lang="en-US">
                <a:hlinkClick r:id="rId5"/>
              </a:rPr>
              <a:t>https://mooseframework.inl.gov/bison/LWR/validation/Riso_AN3/doc/Riso_AN3.html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858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AA83C0-E8F5-6241-BA36-266CE217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9771" y="1274828"/>
            <a:ext cx="4936457" cy="31019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866A-24F6-6A4B-A92B-B7050634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2" y="1274828"/>
            <a:ext cx="6800625" cy="2314895"/>
          </a:xfrm>
        </p:spPr>
        <p:txBody>
          <a:bodyPr/>
          <a:lstStyle/>
          <a:p>
            <a:r>
              <a:rPr lang="en-US" sz="2000" dirty="0"/>
              <a:t>Data analytics methods to integrate measured data and simulation models to reconstruct core power profile (i.e., solve the inverse problem)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0C4BAB3-76D0-4B49-9C4E-9BCBB809A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2" y="2825809"/>
            <a:ext cx="4199975" cy="292459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49987545-8F75-E94E-98CE-2F908A0C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0442" y="2530619"/>
            <a:ext cx="4280255" cy="32197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EF4C4DF-02BE-8D05-DF57-74CC24F7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Application 2</a:t>
            </a:r>
          </a:p>
        </p:txBody>
      </p:sp>
    </p:spTree>
    <p:extLst>
      <p:ext uri="{BB962C8B-B14F-4D97-AF65-F5344CB8AC3E}">
        <p14:creationId xmlns:p14="http://schemas.microsoft.com/office/powerpoint/2010/main" val="359562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2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UQ vs. Inverse UQ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0AF1-7427-9C6E-E46F-3F74E8C4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11" y="1342504"/>
            <a:ext cx="8946127" cy="4907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FD2D4-5987-8E1A-16F5-E19F05B81334}"/>
              </a:ext>
            </a:extLst>
          </p:cNvPr>
          <p:cNvSpPr txBox="1"/>
          <p:nvPr/>
        </p:nvSpPr>
        <p:spPr>
          <a:xfrm>
            <a:off x="3399183" y="6488668"/>
            <a:ext cx="510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X. Wu, </a:t>
            </a:r>
            <a:r>
              <a:rPr lang="en-US" i="1" dirty="0"/>
              <a:t>Inverse uncertainty quantification</a:t>
            </a:r>
            <a:r>
              <a:rPr lang="en-US" dirty="0"/>
              <a:t>, </a:t>
            </a:r>
            <a:r>
              <a:rPr lang="en-US" b="1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07193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9F12-B99E-A85D-BF5A-331CF424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 (Inverse UQ)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978-AD71-4B30-951C-553C24A48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To address the “missing input uncertainty information” issue</a:t>
            </a:r>
          </a:p>
          <a:p>
            <a:pPr lvl="1"/>
            <a:r>
              <a:rPr lang="en-US" dirty="0"/>
              <a:t>To develop a rigorous method to infer the uncertainties in input parameters</a:t>
            </a:r>
          </a:p>
          <a:p>
            <a:pPr lvl="1"/>
            <a:r>
              <a:rPr lang="en-US" dirty="0"/>
              <a:t>The process to inversely quantify input uncertainties based on simulation and experimental data</a:t>
            </a:r>
          </a:p>
          <a:p>
            <a:endParaRPr lang="en-US" dirty="0"/>
          </a:p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Capture the input uncertainties, rather than the best-fit point estimates</a:t>
            </a:r>
          </a:p>
          <a:p>
            <a:pPr lvl="1"/>
            <a:r>
              <a:rPr lang="en-US" dirty="0"/>
              <a:t>Avoid over-fitting via explicitly considers model uncertainty</a:t>
            </a:r>
          </a:p>
          <a:p>
            <a:pPr lvl="1"/>
            <a:r>
              <a:rPr lang="en-US" dirty="0"/>
              <a:t>Reduce computational cost through machine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22618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40AD-D7A1-0EAA-910C-DEDB4540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Definition: Role of Model Calibration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7B47A-ABBB-5F4B-9840-F4B73C6BAB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222513"/>
                <a:ext cx="10415649" cy="4868726"/>
              </a:xfrm>
            </p:spPr>
            <p:txBody>
              <a:bodyPr/>
              <a:lstStyle/>
              <a:p>
                <a:r>
                  <a:rPr lang="en-US" dirty="0"/>
                  <a:t>A general simulation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design/controllable/observable variables (i.e., initial/boundary conditions)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calibration parameters (i.e., physical constants and tuning parameters), usually subjected to unknown uncertainties (aleatory, epistemic or mixed).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Given experimental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inversely quantify the parameter uncertainties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consistent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Model updating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model uncertainty/discrepancy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measurement noise, usually assumed to be </a:t>
                </a:r>
                <a:r>
                  <a:rPr lang="en-US" dirty="0" err="1"/>
                  <a:t>i.i.d.</a:t>
                </a:r>
                <a:r>
                  <a:rPr lang="en-US" dirty="0"/>
                  <a:t> </a:t>
                </a:r>
                <a:r>
                  <a:rPr lang="en-US" dirty="0" err="1"/>
                  <a:t>zeo</a:t>
                </a:r>
                <a:r>
                  <a:rPr lang="en-US" dirty="0"/>
                  <a:t>-mean Gaussian</a:t>
                </a:r>
              </a:p>
              <a:p>
                <a:endParaRPr lang="en-US" dirty="0"/>
              </a:p>
              <a:p>
                <a:r>
                  <a:rPr lang="en-US" b="1" dirty="0"/>
                  <a:t>Goal</a:t>
                </a:r>
                <a:r>
                  <a:rPr lang="en-US" dirty="0"/>
                  <a:t>: estimate the calibration parameters,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using field observations and computational model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7B47A-ABBB-5F4B-9840-F4B73C6BA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222513"/>
                <a:ext cx="10415649" cy="4868726"/>
              </a:xfrm>
              <a:blipFill>
                <a:blip r:embed="rId2"/>
                <a:stretch>
                  <a:fillRect l="-15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3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7D5E-4962-E91A-7A7F-B9AA9018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Inference: Bayes’ Rule, Prior, Likelihood, Posterior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6DF5-7858-F56B-14D7-0BBDA003C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227438"/>
                <a:ext cx="10415649" cy="4863801"/>
              </a:xfrm>
            </p:spPr>
            <p:txBody>
              <a:bodyPr/>
              <a:lstStyle/>
              <a:p>
                <a:r>
                  <a:rPr lang="en-US" dirty="0"/>
                  <a:t>Prior: Knowledge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before observing the data</a:t>
                </a:r>
              </a:p>
              <a:p>
                <a:r>
                  <a:rPr lang="en-US" dirty="0"/>
                  <a:t>Likelihood: probability to observe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dirty="0"/>
                  <a:t> given certain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Posterior: updated knowledge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after observing the data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6DF5-7858-F56B-14D7-0BBDA003C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227438"/>
                <a:ext cx="10415649" cy="4863801"/>
              </a:xfrm>
              <a:blipFill>
                <a:blip r:embed="rId2"/>
                <a:stretch>
                  <a:fillRect l="-15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47EC39-A5D4-E92C-EB3B-570D9B7BC344}"/>
                  </a:ext>
                </a:extLst>
              </p:cNvPr>
              <p:cNvSpPr txBox="1"/>
              <p:nvPr/>
            </p:nvSpPr>
            <p:spPr>
              <a:xfrm>
                <a:off x="2249041" y="4323069"/>
                <a:ext cx="7793865" cy="823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47EC39-A5D4-E92C-EB3B-570D9B7B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41" y="4323069"/>
                <a:ext cx="7793865" cy="823367"/>
              </a:xfrm>
              <a:prstGeom prst="rect">
                <a:avLst/>
              </a:prstGeom>
              <a:blipFill>
                <a:blip r:embed="rId3"/>
                <a:stretch>
                  <a:fillRect t="-1515" r="-489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77B304A-1134-95BA-069D-5EBA14BAAB75}"/>
              </a:ext>
            </a:extLst>
          </p:cNvPr>
          <p:cNvGrpSpPr/>
          <p:nvPr/>
        </p:nvGrpSpPr>
        <p:grpSpPr>
          <a:xfrm>
            <a:off x="2644348" y="2678262"/>
            <a:ext cx="6487894" cy="1108331"/>
            <a:chOff x="2487826" y="2686500"/>
            <a:chExt cx="6487894" cy="11083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D2D9743-7213-D1D0-D051-2724AA8DACC1}"/>
                    </a:ext>
                  </a:extLst>
                </p:cNvPr>
                <p:cNvSpPr txBox="1"/>
                <p:nvPr/>
              </p:nvSpPr>
              <p:spPr>
                <a:xfrm>
                  <a:off x="4019238" y="3208132"/>
                  <a:ext cx="3791872" cy="5866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D2D9743-7213-D1D0-D051-2724AA8DA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38" y="3208132"/>
                  <a:ext cx="3791872" cy="586699"/>
                </a:xfrm>
                <a:prstGeom prst="rect">
                  <a:avLst/>
                </a:prstGeom>
                <a:blipFill>
                  <a:blip r:embed="rId4"/>
                  <a:stretch>
                    <a:fillRect l="-667" t="-2128" r="-1667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BAA4A8-2F4B-5E1B-F1E4-B5CB9268244B}"/>
                </a:ext>
              </a:extLst>
            </p:cNvPr>
            <p:cNvSpPr txBox="1"/>
            <p:nvPr/>
          </p:nvSpPr>
          <p:spPr>
            <a:xfrm>
              <a:off x="2487826" y="33168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Posterior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8780B9-2CD8-0295-1088-5BF5EB1B46FD}"/>
                </a:ext>
              </a:extLst>
            </p:cNvPr>
            <p:cNvSpPr txBox="1"/>
            <p:nvPr/>
          </p:nvSpPr>
          <p:spPr>
            <a:xfrm>
              <a:off x="6095999" y="2686500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Likelihood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D7F346-A156-7040-FDC7-72C039B8EFA7}"/>
                </a:ext>
              </a:extLst>
            </p:cNvPr>
            <p:cNvSpPr txBox="1"/>
            <p:nvPr/>
          </p:nvSpPr>
          <p:spPr>
            <a:xfrm>
              <a:off x="8303741" y="3316815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Prior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164006F-8B68-442B-61D8-2FE65D7C899D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3595822" y="3501481"/>
              <a:ext cx="423416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1754287-004C-C516-9464-C60E2FB9C7B8}"/>
                </a:ext>
              </a:extLst>
            </p:cNvPr>
            <p:cNvCxnSpPr>
              <a:cxnSpLocks/>
            </p:cNvCxnSpPr>
            <p:nvPr/>
          </p:nvCxnSpPr>
          <p:spPr>
            <a:xfrm>
              <a:off x="6806561" y="2981690"/>
              <a:ext cx="129700" cy="37316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8101D1-50FC-527E-8D80-5BCBAED6A73C}"/>
                </a:ext>
              </a:extLst>
            </p:cNvPr>
            <p:cNvCxnSpPr>
              <a:endCxn id="5" idx="3"/>
            </p:cNvCxnSpPr>
            <p:nvPr/>
          </p:nvCxnSpPr>
          <p:spPr>
            <a:xfrm flipH="1">
              <a:off x="7811110" y="3501481"/>
              <a:ext cx="492631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1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CD11-7879-715A-8CC7-BA87AE94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Look at Bayes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3980E-0D0D-4608-6A3E-11AEA526E6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187964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Posterior PDF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describes uncertainty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given data</a:t>
                </a:r>
              </a:p>
              <a:p>
                <a:r>
                  <a:rPr lang="en-US" dirty="0"/>
                  <a:t>Prior PDF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required</a:t>
                </a:r>
              </a:p>
              <a:p>
                <a:r>
                  <a:rPr lang="en-US" dirty="0"/>
                  <a:t>Inference proceeds through the samples from posterior distribution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3980E-0D0D-4608-6A3E-11AEA526E6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187964"/>
                <a:ext cx="10415649" cy="4351338"/>
              </a:xfrm>
              <a:blipFill>
                <a:blip r:embed="rId2"/>
                <a:stretch>
                  <a:fillRect l="-158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BB74430-BE9D-4B9C-49E1-BC79BBAA28B9}"/>
              </a:ext>
            </a:extLst>
          </p:cNvPr>
          <p:cNvGrpSpPr/>
          <p:nvPr/>
        </p:nvGrpSpPr>
        <p:grpSpPr>
          <a:xfrm>
            <a:off x="2209800" y="2313236"/>
            <a:ext cx="7772400" cy="2169965"/>
            <a:chOff x="2209800" y="3211161"/>
            <a:chExt cx="7772400" cy="21699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86AF90-E129-39BB-E0FA-5814E599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3211161"/>
              <a:ext cx="7772400" cy="195143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66D095-08B0-82F2-4AF4-F36545A5AA3C}"/>
                    </a:ext>
                  </a:extLst>
                </p:cNvPr>
                <p:cNvSpPr txBox="1"/>
                <p:nvPr/>
              </p:nvSpPr>
              <p:spPr>
                <a:xfrm>
                  <a:off x="2618345" y="5006078"/>
                  <a:ext cx="9264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66D095-08B0-82F2-4AF4-F36545A5A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345" y="5006078"/>
                  <a:ext cx="92647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E6E6C0-298C-1AC6-E65B-3E1F03B4612F}"/>
                    </a:ext>
                  </a:extLst>
                </p:cNvPr>
                <p:cNvSpPr txBox="1"/>
                <p:nvPr/>
              </p:nvSpPr>
              <p:spPr>
                <a:xfrm>
                  <a:off x="5236989" y="5011794"/>
                  <a:ext cx="21264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𝐿𝑖𝑘𝑒𝑙𝑖h𝑜𝑜𝑑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E6E6C0-298C-1AC6-E65B-3E1F03B4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989" y="5011794"/>
                  <a:ext cx="212641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AEBA17B-D33F-FA87-BEC6-B28F26AC7611}"/>
                    </a:ext>
                  </a:extLst>
                </p:cNvPr>
                <p:cNvSpPr txBox="1"/>
                <p:nvPr/>
              </p:nvSpPr>
              <p:spPr>
                <a:xfrm>
                  <a:off x="8985258" y="5006078"/>
                  <a:ext cx="718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AEBA17B-D33F-FA87-BEC6-B28F26AC7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258" y="5006078"/>
                  <a:ext cx="7189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692BEE-7D51-54D1-6C6B-DA6734018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3280" y="4459717"/>
            <a:ext cx="5825439" cy="23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2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2F8F-A34E-F0D3-2EA9-29CBDDC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Metropolis-Hastings Recipe for MCMC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7102B-296D-3C5E-A098-3B2B521244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328009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Initialize chain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Given current realization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, generate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from a symmetric distribution</a:t>
                </a:r>
              </a:p>
              <a:p>
                <a:r>
                  <a:rPr lang="en-US" dirty="0"/>
                  <a:t>Compute the acceptance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Iterate previous three steps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7102B-296D-3C5E-A098-3B2B52124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328009"/>
                <a:ext cx="10415649" cy="4351338"/>
              </a:xfrm>
              <a:blipFill>
                <a:blip r:embed="rId2"/>
                <a:stretch>
                  <a:fillRect l="-15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719B25-B0D6-CBB7-C562-62E770C5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08630"/>
            <a:ext cx="7772400" cy="27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4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9EEE-D6C9-78B8-DE49-84BF990A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Model Calibration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638A3-8625-38E8-3705-A838EF1D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74" y="1242870"/>
            <a:ext cx="7772400" cy="56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EA2A-EA54-F2CB-2D2D-EDF8AE4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20194-4AE1-49F2-8AA1-50B18D816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F0983-9D9C-2CCB-7DBE-D828B232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74" y="1242870"/>
            <a:ext cx="7772400" cy="56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09418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492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NL_2022_hexLight_wide-WEB" id="{02E20BC5-FEDE-CE44-9BE4-1CE6CB29BA3D}" vid="{E4378662-F895-C340-BA33-6EA5E69E43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391d807-f94f-4c4f-bb14-493106c624c2">
      <UserInfo>
        <DisplayName/>
        <AccountId xsi:nil="true"/>
        <AccountType/>
      </UserInfo>
    </SharedWithUsers>
    <TaxCatchAll xmlns="42ea9b75-b306-4826-8769-4c6ad6718b67" xsi:nil="true"/>
    <lcf76f155ced4ddcb4097134ff3c332f xmlns="2391d807-f94f-4c4f-bb14-493106c624c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797F432E2A042A124C0139981475A" ma:contentTypeVersion="14" ma:contentTypeDescription="Create a new document." ma:contentTypeScope="" ma:versionID="f98a91b6c1e71bbba55439f0a80a0573">
  <xsd:schema xmlns:xsd="http://www.w3.org/2001/XMLSchema" xmlns:xs="http://www.w3.org/2001/XMLSchema" xmlns:p="http://schemas.microsoft.com/office/2006/metadata/properties" xmlns:ns2="2391d807-f94f-4c4f-bb14-493106c624c2" xmlns:ns3="42ea9b75-b306-4826-8769-4c6ad6718b67" targetNamespace="http://schemas.microsoft.com/office/2006/metadata/properties" ma:root="true" ma:fieldsID="e10204a60157ce1d68d66ae7a68b8f6a" ns2:_="" ns3:_="">
    <xsd:import namespace="2391d807-f94f-4c4f-bb14-493106c624c2"/>
    <xsd:import namespace="42ea9b75-b306-4826-8769-4c6ad6718b6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91d807-f94f-4c4f-bb14-493106c624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list="UserInfo" ma:SearchPeopleOnly="false" ma:internalName="SharedWithUsers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a9b75-b306-4826-8769-4c6ad6718b67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2721504a-65bf-41e8-8385-5761431a3c1d}" ma:internalName="TaxCatchAll" ma:showField="CatchAllData" ma:web="42ea9b75-b306-4826-8769-4c6ad6718b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E72521-46AD-4BAF-8AA5-1067FA401909}">
  <ds:schemaRefs>
    <ds:schemaRef ds:uri="http://schemas.microsoft.com/office/2006/metadata/properties"/>
    <ds:schemaRef ds:uri="http://schemas.microsoft.com/office/infopath/2007/PartnerControls"/>
    <ds:schemaRef ds:uri="2391d807-f94f-4c4f-bb14-493106c624c2"/>
    <ds:schemaRef ds:uri="42ea9b75-b306-4826-8769-4c6ad6718b67"/>
  </ds:schemaRefs>
</ds:datastoreItem>
</file>

<file path=customXml/itemProps2.xml><?xml version="1.0" encoding="utf-8"?>
<ds:datastoreItem xmlns:ds="http://schemas.openxmlformats.org/officeDocument/2006/customXml" ds:itemID="{E158C39C-6B2B-46C8-8FF5-4FF701DE8E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91d807-f94f-4c4f-bb14-493106c624c2"/>
    <ds:schemaRef ds:uri="42ea9b75-b306-4826-8769-4c6ad6718b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987B27-07C2-425E-9FC8-8EB9D2FCBB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 2020</Template>
  <TotalTime>1582</TotalTime>
  <Words>598</Words>
  <Application>Microsoft Macintosh PowerPoint</Application>
  <PresentationFormat>Widescreen</PresentationFormat>
  <Paragraphs>75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Cambria Math</vt:lpstr>
      <vt:lpstr>Myriad Pro Cond</vt:lpstr>
      <vt:lpstr>Times New Roman</vt:lpstr>
      <vt:lpstr>INL 2020</vt:lpstr>
      <vt:lpstr>PowerPoint Presentation</vt:lpstr>
      <vt:lpstr>Forward UQ vs. Inverse UQ</vt:lpstr>
      <vt:lpstr>Model Calibration (Inverse UQ)</vt:lpstr>
      <vt:lpstr>Problem Definition: Role of Model Calibration </vt:lpstr>
      <vt:lpstr>Bayesian Inference: Bayes’ Rule, Prior, Likelihood, Posterior </vt:lpstr>
      <vt:lpstr>General Look at Bayes Rules</vt:lpstr>
      <vt:lpstr>Metropolis-Hastings Recipe for MCMC</vt:lpstr>
      <vt:lpstr>The Process of Model Calibration </vt:lpstr>
      <vt:lpstr>PowerPoint Presentation</vt:lpstr>
      <vt:lpstr>Model Calibration Challenges</vt:lpstr>
      <vt:lpstr>RAVEN Likelihood Model</vt:lpstr>
      <vt:lpstr>Fission Gas Release (FGR) and Problem Definition</vt:lpstr>
      <vt:lpstr>RAVEN Model Calibration</vt:lpstr>
      <vt:lpstr>Application 2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Congjian Wang</dc:creator>
  <cp:keywords/>
  <dc:description/>
  <cp:lastModifiedBy>Congjian Wang</cp:lastModifiedBy>
  <cp:revision>12</cp:revision>
  <dcterms:created xsi:type="dcterms:W3CDTF">2024-06-27T17:34:07Z</dcterms:created>
  <dcterms:modified xsi:type="dcterms:W3CDTF">2024-06-30T21:57:01Z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0x010100803797F432E2A042A124C0139981475A</vt:lpwstr>
  </property>
  <property fmtid="{D5CDD505-2E9C-101B-9397-08002B2CF9AE}" pid="3" name="Order">
    <vt:r8>73000</vt:r8>
  </property>
</Properties>
</file>